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2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la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ción fáctica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fáctica</a:t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enco de ensalada con arroz frito, huevos duros y palillo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uenco con pasteles de salmón, ensalada y hummus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uenco de pappardelle con mantequilla de perejil, avellanas tostadas y lascas de queso parmes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enco de ensalada con arroz frito, huevos duros y palillo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/>
          <p:nvPr>
            <p:ph type="title"/>
          </p:nvPr>
        </p:nvSpPr>
        <p:spPr>
          <a:xfrm>
            <a:off x="1218959" y="547199"/>
            <a:ext cx="21944883" cy="2289962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defRPr b="0" spc="-1" sz="1800"/>
            </a:lvl1pPr>
          </a:lstStyle>
          <a:p>
            <a:pPr/>
            <a:r>
              <a:t>Texto del título</a:t>
            </a:r>
          </a:p>
        </p:txBody>
      </p:sp>
      <p:sp>
        <p:nvSpPr>
          <p:cNvPr id="150" name="Nivel de texto 1…"/>
          <p:cNvSpPr txBox="1"/>
          <p:nvPr>
            <p:ph type="body" idx="1"/>
          </p:nvPr>
        </p:nvSpPr>
        <p:spPr>
          <a:xfrm>
            <a:off x="1218959" y="3209400"/>
            <a:ext cx="21944883" cy="7954920"/>
          </a:xfrm>
          <a:prstGeom prst="rect">
            <a:avLst/>
          </a:prstGeom>
        </p:spPr>
        <p:txBody>
          <a:bodyPr lIns="0" tIns="0" rIns="0" bIns="0"/>
          <a:lstStyle>
            <a:lvl1pPr marL="431999" indent="-323998" defTabSz="91440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Char char="●"/>
              <a:defRPr spc="-1" sz="3200">
                <a:latin typeface="Arial"/>
                <a:ea typeface="Arial"/>
                <a:cs typeface="Arial"/>
                <a:sym typeface="Arial"/>
              </a:defRPr>
            </a:lvl1pPr>
            <a:lvl2pPr marL="863999" indent="-323999" defTabSz="91440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defRPr spc="-1" sz="3200">
                <a:latin typeface="Arial"/>
                <a:ea typeface="Arial"/>
                <a:cs typeface="Arial"/>
                <a:sym typeface="Arial"/>
              </a:defRPr>
            </a:lvl2pPr>
            <a:lvl3pPr marL="1295998" indent="-288000" defTabSz="91440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defRPr spc="-1" sz="3200">
                <a:latin typeface="Arial"/>
                <a:ea typeface="Arial"/>
                <a:cs typeface="Arial"/>
                <a:sym typeface="Arial"/>
              </a:defRPr>
            </a:lvl3pPr>
            <a:lvl4pPr marL="1727998" indent="-215999" defTabSz="91440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defRPr spc="-1" sz="3200">
                <a:latin typeface="Arial"/>
                <a:ea typeface="Arial"/>
                <a:cs typeface="Arial"/>
                <a:sym typeface="Arial"/>
              </a:defRPr>
            </a:lvl4pPr>
            <a:lvl5pPr marL="2289599" indent="-345600" defTabSz="91440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defRPr spc="-1"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/>
          <p:nvPr>
            <p:ph type="sldNum" sz="quarter" idx="2"/>
          </p:nvPr>
        </p:nvSpPr>
        <p:spPr>
          <a:xfrm>
            <a:off x="17475200" y="12527281"/>
            <a:ext cx="358411" cy="3708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 defTabSz="914400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a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la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3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la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la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43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1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Cuenco de pappardelle con mantequilla de perejil, avellanas tostadas y lascas de queso parmes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80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relacionados con la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037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ortada.jpg" descr="portad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8474" y="0"/>
            <a:ext cx="24384003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ject 6" descr="object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95198" y="11596922"/>
            <a:ext cx="1762562" cy="176256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ustomShape 1"/>
          <p:cNvSpPr/>
          <p:nvPr/>
        </p:nvSpPr>
        <p:spPr>
          <a:xfrm>
            <a:off x="210958" y="202679"/>
            <a:ext cx="23958364" cy="13307402"/>
          </a:xfrm>
          <a:prstGeom prst="rect">
            <a:avLst/>
          </a:prstGeom>
          <a:ln w="508000">
            <a:solidFill>
              <a:srgbClr val="FFFFFF"/>
            </a:solidFill>
            <a:miter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3" name="CustomShape 2"/>
          <p:cNvSpPr txBox="1"/>
          <p:nvPr/>
        </p:nvSpPr>
        <p:spPr>
          <a:xfrm>
            <a:off x="22028038" y="13368757"/>
            <a:ext cx="149688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pc="-1" sz="1400" u="sng">
                <a:solidFill>
                  <a:srgbClr val="DE0014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/>
            <a:r>
              <a:t>wearesatelite.com</a:t>
            </a:r>
          </a:p>
        </p:txBody>
      </p:sp>
      <p:sp>
        <p:nvSpPr>
          <p:cNvPr id="164" name="CustomShape 3"/>
          <p:cNvSpPr txBox="1"/>
          <p:nvPr/>
        </p:nvSpPr>
        <p:spPr>
          <a:xfrm>
            <a:off x="11163999" y="6383458"/>
            <a:ext cx="6102362" cy="94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440" tIns="55440" rIns="55440" bIns="55440">
            <a:spAutoFit/>
          </a:bodyPr>
          <a:lstStyle/>
          <a:p>
            <a:pPr algn="r" defTabSz="914400">
              <a:defRPr spc="-1" sz="3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Contenidos en RRSS </a:t>
            </a:r>
          </a:p>
          <a:p>
            <a:pPr algn="r" defTabSz="914400">
              <a:defRPr spc="-1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Diciembre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EA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object 6" descr="objec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5198" y="11564280"/>
            <a:ext cx="1762563" cy="176256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ustomShape 1"/>
          <p:cNvSpPr/>
          <p:nvPr/>
        </p:nvSpPr>
        <p:spPr>
          <a:xfrm>
            <a:off x="210958" y="202679"/>
            <a:ext cx="23958364" cy="13307402"/>
          </a:xfrm>
          <a:prstGeom prst="rect">
            <a:avLst/>
          </a:prstGeom>
          <a:ln w="508000">
            <a:solidFill>
              <a:srgbClr val="FFFFFF"/>
            </a:solidFill>
            <a:miter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" name="CustomShape 2"/>
          <p:cNvSpPr txBox="1"/>
          <p:nvPr/>
        </p:nvSpPr>
        <p:spPr>
          <a:xfrm>
            <a:off x="22028038" y="13350600"/>
            <a:ext cx="149688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pc="-1" sz="1400" u="sng">
                <a:solidFill>
                  <a:srgbClr val="DE0014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/>
            <a:r>
              <a:t>wearesatelite.com</a:t>
            </a:r>
          </a:p>
        </p:txBody>
      </p:sp>
      <p:sp>
        <p:nvSpPr>
          <p:cNvPr id="169" name="CustomShape 3"/>
          <p:cNvSpPr txBox="1"/>
          <p:nvPr/>
        </p:nvSpPr>
        <p:spPr>
          <a:xfrm>
            <a:off x="9359999" y="6479999"/>
            <a:ext cx="6102363" cy="94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440" tIns="55440" rIns="55440" bIns="55440">
            <a:spAutoFit/>
          </a:bodyPr>
          <a:lstStyle/>
          <a:p>
            <a:pPr defTabSz="914400">
              <a:defRPr spc="-1" sz="3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5ª semana</a:t>
            </a:r>
          </a:p>
          <a:p>
            <a:pPr defTabSz="914400">
              <a:defRPr spc="-1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Diciembre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AF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bject 6" descr="objec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5198" y="11564280"/>
            <a:ext cx="1761842" cy="176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ustomShape 1"/>
          <p:cNvSpPr/>
          <p:nvPr/>
        </p:nvSpPr>
        <p:spPr>
          <a:xfrm>
            <a:off x="213178" y="204659"/>
            <a:ext cx="23957644" cy="13306682"/>
          </a:xfrm>
          <a:prstGeom prst="rect">
            <a:avLst/>
          </a:prstGeom>
          <a:ln w="508000">
            <a:solidFill>
              <a:srgbClr val="FFFFFF"/>
            </a:solidFill>
            <a:miter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" name="CustomShape 2"/>
          <p:cNvSpPr txBox="1"/>
          <p:nvPr/>
        </p:nvSpPr>
        <p:spPr>
          <a:xfrm>
            <a:off x="22028038" y="13350600"/>
            <a:ext cx="149616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pc="-1" sz="1400" u="sng">
                <a:solidFill>
                  <a:srgbClr val="DE0014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/>
            <a:r>
              <a:t>wearesatelite.com</a:t>
            </a:r>
          </a:p>
        </p:txBody>
      </p:sp>
      <p:sp>
        <p:nvSpPr>
          <p:cNvPr id="174" name="CustomShape 3"/>
          <p:cNvSpPr txBox="1"/>
          <p:nvPr/>
        </p:nvSpPr>
        <p:spPr>
          <a:xfrm>
            <a:off x="11744608" y="2319459"/>
            <a:ext cx="10405123" cy="90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440" tIns="55440" rIns="55440" bIns="55440">
            <a:spAutoFit/>
          </a:bodyPr>
          <a:lstStyle/>
          <a:p>
            <a:pPr algn="l" defTabSz="914400">
              <a:defRPr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27 de diciembre 2021</a:t>
            </a:r>
          </a:p>
          <a:p>
            <a:pPr algn="l" defTabSz="914400">
              <a:defRPr b="1"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IG feed. IG stories. Reels. Facebook. Pinterest.Youtube.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Luengo. Recetas.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IG: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 publicar también en stories.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Copy: ¡Feliz nueva receta navideña!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CM:añadir cuerpo del post.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Los entrantes de las cenas navideñas son, a veces, complicados de elegir. Por eso, te proponemos una receta muy divertida y original. ¿Te animas con estas copas de salpicón de marisco con alubias?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 añadir ingredientes y pasos de elaboración.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Facebook:añadir cuerpo del post.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Los entrantes de las cenas navideñas son, a veces, complicados de elegir. Por eso, te proponemos una receta muy divertida y original. ¿Te animas con estas copas de salpicón de marisco con alubias?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 añadir ingredientes y pasos de elaboración.</a:t>
            </a:r>
          </a:p>
        </p:txBody>
      </p:sp>
      <p:pic>
        <p:nvPicPr>
          <p:cNvPr id="175" name="1080x1350-salpicon.mov" descr="1080x1350-salpicon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711392" y="1979235"/>
            <a:ext cx="7806025" cy="9757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3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230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bject 6_2" descr="object 6_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5198" y="11564280"/>
            <a:ext cx="1761842" cy="176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CustomShape 1"/>
          <p:cNvSpPr/>
          <p:nvPr/>
        </p:nvSpPr>
        <p:spPr>
          <a:xfrm>
            <a:off x="210958" y="202679"/>
            <a:ext cx="23957644" cy="13306681"/>
          </a:xfrm>
          <a:prstGeom prst="rect">
            <a:avLst/>
          </a:prstGeom>
          <a:ln w="508000">
            <a:solidFill>
              <a:srgbClr val="FFFFFF"/>
            </a:solidFill>
            <a:miter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9" name="CustomShape 2"/>
          <p:cNvSpPr txBox="1"/>
          <p:nvPr/>
        </p:nvSpPr>
        <p:spPr>
          <a:xfrm>
            <a:off x="22028038" y="13350600"/>
            <a:ext cx="149616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pc="-1" sz="1400" u="sng">
                <a:solidFill>
                  <a:srgbClr val="DE0014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/>
            <a:r>
              <a:t>wearesatelite.com</a:t>
            </a:r>
          </a:p>
        </p:txBody>
      </p:sp>
      <p:sp>
        <p:nvSpPr>
          <p:cNvPr id="180" name="CustomShape 3"/>
          <p:cNvSpPr txBox="1"/>
          <p:nvPr/>
        </p:nvSpPr>
        <p:spPr>
          <a:xfrm>
            <a:off x="11459624" y="2319459"/>
            <a:ext cx="10822913" cy="90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440" tIns="55440" rIns="55440" bIns="55440">
            <a:spAutoFit/>
          </a:bodyPr>
          <a:lstStyle/>
          <a:p>
            <a:pPr algn="l" defTabSz="914400">
              <a:defRPr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29 de diciembre 2021</a:t>
            </a:r>
          </a:p>
          <a:p>
            <a:pPr algn="l" defTabSz="914400">
              <a:defRPr b="1"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IG feed. IG stories. </a:t>
            </a:r>
          </a:p>
          <a:p>
            <a:pPr algn="l" defTabSz="914400">
              <a:defRPr b="1"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Facebook.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Legumbres. 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stories: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Hay un story de portada adhoc.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Añadir tirador con un corazón en cada story y el link a la página de recetas en la web.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IG y FB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CM:añadir texto del post: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Cuando llega el final del año, a todos nos gusta echar la vista atrás y hacer balance. ¿Nos ayudas a elegir nuestra mejor receta de 2021? Te recordamos las primeras: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1 Risotto de lentejas y setas.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2 Boniatos asados con garbanzos crujientes.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3 Minestrone con alubias y pasta corta.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4 Pizza de soja texturizada.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5 Dip de alubias y alcachofas con crudités.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6 Brochetas de brownies de lentejas.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Cuéntanos cuál es tu favorita.</a:t>
            </a:r>
          </a:p>
        </p:txBody>
      </p:sp>
      <p:grpSp>
        <p:nvGrpSpPr>
          <p:cNvPr id="187" name="Agrupar"/>
          <p:cNvGrpSpPr/>
          <p:nvPr/>
        </p:nvGrpSpPr>
        <p:grpSpPr>
          <a:xfrm>
            <a:off x="2860786" y="1568520"/>
            <a:ext cx="7035670" cy="10578960"/>
            <a:chOff x="0" y="0"/>
            <a:chExt cx="7035669" cy="10578958"/>
          </a:xfrm>
        </p:grpSpPr>
        <p:pic>
          <p:nvPicPr>
            <p:cNvPr id="181" name="1.jpg" descr="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83614" cy="348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2.jpg" descr="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52055" y="0"/>
              <a:ext cx="3483615" cy="348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3.jpg" descr="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547672"/>
              <a:ext cx="3483614" cy="348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4.jpg" descr="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52055" y="3547672"/>
              <a:ext cx="3483615" cy="348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5.jpg" descr="5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7095345"/>
              <a:ext cx="3483614" cy="348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6.jpg" descr="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52055" y="7095345"/>
              <a:ext cx="3483615" cy="348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114395"/>
            <a:lumOff val="-2497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object 6_0" descr="object 6_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18998" y="11564280"/>
            <a:ext cx="1761842" cy="176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CustomShape 1"/>
          <p:cNvSpPr/>
          <p:nvPr/>
        </p:nvSpPr>
        <p:spPr>
          <a:xfrm>
            <a:off x="210958" y="202679"/>
            <a:ext cx="23957644" cy="13306681"/>
          </a:xfrm>
          <a:prstGeom prst="rect">
            <a:avLst/>
          </a:prstGeom>
          <a:ln w="508000">
            <a:solidFill>
              <a:srgbClr val="FFFFFF"/>
            </a:solidFill>
            <a:miter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" name="CustomShape 2"/>
          <p:cNvSpPr txBox="1"/>
          <p:nvPr/>
        </p:nvSpPr>
        <p:spPr>
          <a:xfrm>
            <a:off x="22028038" y="13350600"/>
            <a:ext cx="149616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pc="-1" sz="1400" u="sng">
                <a:solidFill>
                  <a:srgbClr val="DE0014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/>
            <a:r>
              <a:t>wearesatelite.com</a:t>
            </a:r>
          </a:p>
        </p:txBody>
      </p:sp>
      <p:sp>
        <p:nvSpPr>
          <p:cNvPr id="192" name="CustomShape 3"/>
          <p:cNvSpPr txBox="1"/>
          <p:nvPr/>
        </p:nvSpPr>
        <p:spPr>
          <a:xfrm>
            <a:off x="11987423" y="2135309"/>
            <a:ext cx="9313035" cy="944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440" tIns="55440" rIns="55440" bIns="55440">
            <a:spAutoFit/>
          </a:bodyPr>
          <a:lstStyle/>
          <a:p>
            <a:pPr algn="l" defTabSz="914400">
              <a:defRPr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30 de diciembre 2021</a:t>
            </a:r>
          </a:p>
          <a:p>
            <a:pPr algn="l" defTabSz="914400">
              <a:defRPr b="1"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IG feed. IG stories. Facebook. 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Legumbres. 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stories: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Hay un story de portada adhoc.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Añadir tirador con un corazón en cada story y el link a la página de recetas en la web.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IG y FB: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Seguimos con nuestro repaso a las recetas del año, para que puedas elegir tus preferidas.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Te recordamos las últimas: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1 Curry de pollo con garbanzos pelados.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2 Manos rellenas de boloñesa de lentejas.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3 Crema de lentejas estilo thai.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4 Pastel navideño de no-carne.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5 Copas de salpicón de marisco con alubias.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Cuéntanos cuál es tu favorita.</a:t>
            </a:r>
          </a:p>
        </p:txBody>
      </p:sp>
      <p:grpSp>
        <p:nvGrpSpPr>
          <p:cNvPr id="198" name="Agrupar"/>
          <p:cNvGrpSpPr/>
          <p:nvPr/>
        </p:nvGrpSpPr>
        <p:grpSpPr>
          <a:xfrm>
            <a:off x="2470233" y="1368508"/>
            <a:ext cx="7267113" cy="10978984"/>
            <a:chOff x="0" y="0"/>
            <a:chExt cx="7267112" cy="10978982"/>
          </a:xfrm>
        </p:grpSpPr>
        <p:pic>
          <p:nvPicPr>
            <p:cNvPr id="193" name="1.jpg" descr="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0267" cy="356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2.jpg" descr="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06845" y="0"/>
              <a:ext cx="3560268" cy="356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3.jpg" descr="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709357"/>
              <a:ext cx="3560267" cy="356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4.jpg" descr="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06845" y="3709357"/>
              <a:ext cx="3560268" cy="356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5.jpg" descr="5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7418715"/>
              <a:ext cx="3560267" cy="356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ject 6_0" descr="object 6_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18998" y="11564280"/>
            <a:ext cx="1761842" cy="176184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ustomShape 1"/>
          <p:cNvSpPr/>
          <p:nvPr/>
        </p:nvSpPr>
        <p:spPr>
          <a:xfrm>
            <a:off x="210958" y="202679"/>
            <a:ext cx="23957644" cy="13306681"/>
          </a:xfrm>
          <a:prstGeom prst="rect">
            <a:avLst/>
          </a:prstGeom>
          <a:ln w="508000">
            <a:solidFill>
              <a:srgbClr val="FFFFFF"/>
            </a:solidFill>
            <a:miter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2" name="CustomShape 2"/>
          <p:cNvSpPr txBox="1"/>
          <p:nvPr/>
        </p:nvSpPr>
        <p:spPr>
          <a:xfrm>
            <a:off x="22028038" y="13350600"/>
            <a:ext cx="149616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pc="-1" sz="1400" u="sng">
                <a:solidFill>
                  <a:srgbClr val="DE0014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/>
            <a:r>
              <a:t>wearesatelite.com</a:t>
            </a:r>
          </a:p>
        </p:txBody>
      </p:sp>
      <p:sp>
        <p:nvSpPr>
          <p:cNvPr id="203" name="CustomShape 3"/>
          <p:cNvSpPr txBox="1"/>
          <p:nvPr/>
        </p:nvSpPr>
        <p:spPr>
          <a:xfrm>
            <a:off x="13216721" y="2135309"/>
            <a:ext cx="8884889" cy="944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440" tIns="55440" rIns="55440" bIns="55440">
            <a:spAutoFit/>
          </a:bodyPr>
          <a:lstStyle/>
          <a:p>
            <a:pPr algn="l" defTabSz="914400">
              <a:defRPr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 de enero 2022</a:t>
            </a:r>
          </a:p>
          <a:p>
            <a:pPr algn="l" defTabSz="914400">
              <a:defRPr b="1" spc="-1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IG feed. IG stories. Facebook. 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Actualidad.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IG: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CM:añadir texto del post: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¡Feliz año Luengo!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Feliz año nuevo. Feliz todo lo que te propongas. Feliz cada día, cada momento, cada proyecto. Tenemos por delante un año para llenarlo de emoción, de aventuras, de compromisos. ¡Vamos a por él!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 publicar también en stories.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Copy: ¡Feliz año Luengo!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Facebook: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CM:añadir texto del post: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¡Feliz año Luengo!</a:t>
            </a:r>
          </a:p>
          <a:p>
            <a:pPr algn="l" defTabSz="450215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Feliz año nuevo. Feliz todo lo que te propongas. Feliz cada día, cada momento, cada proyecto. Tenemos por delante un año para llenarlo de emoción, de aventuras, de compromisos. ¡Vamos a por él!</a:t>
            </a:r>
          </a:p>
        </p:txBody>
      </p:sp>
      <p:pic>
        <p:nvPicPr>
          <p:cNvPr id="204" name="new year.mov" descr="new year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52174" y="1963193"/>
            <a:ext cx="9789614" cy="9789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